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1"/>
  </p:sldMasterIdLst>
  <p:notesMasterIdLst>
    <p:notesMasterId r:id="rId14"/>
  </p:notesMasterIdLst>
  <p:sldIdLst>
    <p:sldId id="256" r:id="rId2"/>
    <p:sldId id="257" r:id="rId3"/>
    <p:sldId id="313" r:id="rId4"/>
    <p:sldId id="314" r:id="rId5"/>
    <p:sldId id="315" r:id="rId6"/>
    <p:sldId id="316" r:id="rId7"/>
    <p:sldId id="317" r:id="rId8"/>
    <p:sldId id="318" r:id="rId9"/>
    <p:sldId id="319" r:id="rId10"/>
    <p:sldId id="320" r:id="rId11"/>
    <p:sldId id="321" r:id="rId12"/>
    <p:sldId id="322" r:id="rId13"/>
  </p:sldIdLst>
  <p:sldSz cx="9144000" cy="5143500" type="screen16x9"/>
  <p:notesSz cx="6858000" cy="9144000"/>
  <p:embeddedFontLst>
    <p:embeddedFont>
      <p:font typeface="Livvic" pitchFamily="2" charset="-18"/>
      <p:regular r:id="rId15"/>
      <p:bold r:id="rId16"/>
      <p:italic r:id="rId17"/>
      <p:boldItalic r:id="rId18"/>
    </p:embeddedFont>
    <p:embeddedFont>
      <p:font typeface="Oswald" pitchFamily="2" charset="-18"/>
      <p:regular r:id="rId19"/>
      <p:bold r:id="rId20"/>
    </p:embeddedFont>
    <p:embeddedFont>
      <p:font typeface="Roboto" panose="02000000000000000000" pitchFamily="2" charset="0"/>
      <p:regular r:id="rId21"/>
      <p:bold r:id="rId22"/>
      <p:italic r:id="rId23"/>
      <p:boldItalic r:id="rId24"/>
    </p:embeddedFont>
    <p:embeddedFont>
      <p:font typeface="Roboto Condensed Light" panose="02000000000000000000" pitchFamily="2" charset="0"/>
      <p:regular r:id="rId25"/>
      <p: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5ADAA8E-1747-439D-8D4A-DAD2C5A6D801}">
  <a:tblStyle styleId="{65ADAA8E-1747-439D-8D4A-DAD2C5A6D80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56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821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ad6c7e10c1_1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ad6c7e10c1_1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38300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ad6c7e10c1_1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ad6c7e10c1_1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6054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ad6c7e10c1_1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ad6c7e10c1_1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ad6c7e10c1_1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ad6c7e10c1_1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44819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ad6c7e10c1_1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ad6c7e10c1_1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102941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ad6c7e10c1_1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ad6c7e10c1_1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06917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ad6c7e10c1_1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ad6c7e10c1_1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99392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ad6c7e10c1_1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ad6c7e10c1_1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24099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ad6c7e10c1_1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ad6c7e10c1_1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99730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ad6c7e10c1_1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ad6c7e10c1_1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91070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20000" y="1016381"/>
            <a:ext cx="4079700" cy="240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20000" y="3387619"/>
            <a:ext cx="2350500" cy="73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4"/>
          <p:cNvSpPr txBox="1">
            <a:spLocks noGrp="1"/>
          </p:cNvSpPr>
          <p:nvPr>
            <p:ph type="body" idx="1"/>
          </p:nvPr>
        </p:nvSpPr>
        <p:spPr>
          <a:xfrm>
            <a:off x="720000" y="1104850"/>
            <a:ext cx="7890600" cy="314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Font typeface="Livvic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Char char="■"/>
              <a:defRPr sz="1200"/>
            </a:lvl9pPr>
          </a:lstStyle>
          <a:p>
            <a:endParaRPr/>
          </a:p>
        </p:txBody>
      </p:sp>
      <p:grpSp>
        <p:nvGrpSpPr>
          <p:cNvPr id="17" name="Google Shape;17;p4"/>
          <p:cNvGrpSpPr/>
          <p:nvPr/>
        </p:nvGrpSpPr>
        <p:grpSpPr>
          <a:xfrm>
            <a:off x="0" y="4569046"/>
            <a:ext cx="1022509" cy="572747"/>
            <a:chOff x="-77" y="3784091"/>
            <a:chExt cx="2423582" cy="1357541"/>
          </a:xfrm>
        </p:grpSpPr>
        <p:sp>
          <p:nvSpPr>
            <p:cNvPr id="18" name="Google Shape;18;p4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4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4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4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4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" name="Google Shape;23;p4"/>
          <p:cNvGrpSpPr/>
          <p:nvPr/>
        </p:nvGrpSpPr>
        <p:grpSpPr>
          <a:xfrm rot="10800000">
            <a:off x="8121500" y="-4"/>
            <a:ext cx="1022509" cy="572747"/>
            <a:chOff x="-77" y="3784091"/>
            <a:chExt cx="2423582" cy="1357541"/>
          </a:xfrm>
        </p:grpSpPr>
        <p:sp>
          <p:nvSpPr>
            <p:cNvPr id="24" name="Google Shape;24;p4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4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4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4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8"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2" name="Google Shape;432;p23"/>
          <p:cNvGrpSpPr/>
          <p:nvPr/>
        </p:nvGrpSpPr>
        <p:grpSpPr>
          <a:xfrm>
            <a:off x="0" y="4569046"/>
            <a:ext cx="1022509" cy="572747"/>
            <a:chOff x="-77" y="3784091"/>
            <a:chExt cx="2423582" cy="1357541"/>
          </a:xfrm>
        </p:grpSpPr>
        <p:sp>
          <p:nvSpPr>
            <p:cNvPr id="433" name="Google Shape;433;p23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23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23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23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23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8" name="Google Shape;438;p23"/>
          <p:cNvGrpSpPr/>
          <p:nvPr/>
        </p:nvGrpSpPr>
        <p:grpSpPr>
          <a:xfrm rot="10800000">
            <a:off x="8121500" y="-4"/>
            <a:ext cx="1022509" cy="572747"/>
            <a:chOff x="-77" y="3784091"/>
            <a:chExt cx="2423582" cy="1357541"/>
          </a:xfrm>
        </p:grpSpPr>
        <p:sp>
          <p:nvSpPr>
            <p:cNvPr id="439" name="Google Shape;439;p23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23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23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23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23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4" name="Google Shape;444;p23"/>
          <p:cNvGrpSpPr/>
          <p:nvPr/>
        </p:nvGrpSpPr>
        <p:grpSpPr>
          <a:xfrm flipH="1">
            <a:off x="8121500" y="4569896"/>
            <a:ext cx="1022509" cy="572747"/>
            <a:chOff x="-77" y="3784091"/>
            <a:chExt cx="2423582" cy="1357541"/>
          </a:xfrm>
        </p:grpSpPr>
        <p:sp>
          <p:nvSpPr>
            <p:cNvPr id="445" name="Google Shape;445;p23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23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23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23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23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0" name="Google Shape;450;p23"/>
          <p:cNvGrpSpPr/>
          <p:nvPr/>
        </p:nvGrpSpPr>
        <p:grpSpPr>
          <a:xfrm rot="10800000" flipH="1">
            <a:off x="0" y="846"/>
            <a:ext cx="1022509" cy="572747"/>
            <a:chOff x="-77" y="3784091"/>
            <a:chExt cx="2423582" cy="1357541"/>
          </a:xfrm>
        </p:grpSpPr>
        <p:sp>
          <p:nvSpPr>
            <p:cNvPr id="451" name="Google Shape;451;p23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23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23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23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23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8_1"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7" name="Google Shape;457;p24"/>
          <p:cNvGrpSpPr/>
          <p:nvPr/>
        </p:nvGrpSpPr>
        <p:grpSpPr>
          <a:xfrm rot="5400000" flipH="1">
            <a:off x="-533027" y="3252941"/>
            <a:ext cx="2423582" cy="1357541"/>
            <a:chOff x="-77" y="3784091"/>
            <a:chExt cx="2423582" cy="1357541"/>
          </a:xfrm>
        </p:grpSpPr>
        <p:sp>
          <p:nvSpPr>
            <p:cNvPr id="458" name="Google Shape;458;p24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24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24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24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24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3" name="Google Shape;463;p24"/>
          <p:cNvGrpSpPr/>
          <p:nvPr/>
        </p:nvGrpSpPr>
        <p:grpSpPr>
          <a:xfrm rot="-5400000" flipH="1">
            <a:off x="7253448" y="533016"/>
            <a:ext cx="2423582" cy="1357541"/>
            <a:chOff x="-77" y="3784091"/>
            <a:chExt cx="2423582" cy="1357541"/>
          </a:xfrm>
        </p:grpSpPr>
        <p:sp>
          <p:nvSpPr>
            <p:cNvPr id="464" name="Google Shape;464;p24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24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24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24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24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8" r:id="rId3"/>
    <p:sldLayoutId id="2147483669" r:id="rId4"/>
    <p:sldLayoutId id="2147483670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>
          <p15:clr>
            <a:srgbClr val="EA4335"/>
          </p15:clr>
        </p15:guide>
        <p15:guide id="2" pos="2880">
          <p15:clr>
            <a:srgbClr val="EA4335"/>
          </p15:clr>
        </p15:guide>
        <p15:guide id="3" pos="454">
          <p15:clr>
            <a:srgbClr val="EA4335"/>
          </p15:clr>
        </p15:guide>
        <p15:guide id="4" pos="5306">
          <p15:clr>
            <a:srgbClr val="EA4335"/>
          </p15:clr>
        </p15:guide>
        <p15:guide id="5" orient="horz" pos="340">
          <p15:clr>
            <a:srgbClr val="EA4335"/>
          </p15:clr>
        </p15:guide>
        <p15:guide id="6" orient="horz" pos="2878">
          <p15:clr>
            <a:srgbClr val="EA4335"/>
          </p15:clr>
        </p15:guide>
        <p15:guide id="7" pos="1667">
          <p15:clr>
            <a:srgbClr val="EA4335"/>
          </p15:clr>
        </p15:guide>
        <p15:guide id="8" pos="4093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Vaseksch/Interaktivni-periodicka-tabulka-prvku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3.mp4"/><Relationship Id="rId1" Type="http://schemas.openxmlformats.org/officeDocument/2006/relationships/video" Target="NULL" TargetMode="External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27"/>
          <p:cNvSpPr txBox="1">
            <a:spLocks noGrp="1"/>
          </p:cNvSpPr>
          <p:nvPr>
            <p:ph type="ctrTitle"/>
          </p:nvPr>
        </p:nvSpPr>
        <p:spPr>
          <a:xfrm>
            <a:off x="720000" y="1016381"/>
            <a:ext cx="4079700" cy="240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-CZ" dirty="0"/>
              <a:t>PERIODICKÁ </a:t>
            </a:r>
            <a:br>
              <a:rPr lang="cs-CZ" dirty="0"/>
            </a:br>
            <a:r>
              <a:rPr lang="cs-CZ" dirty="0"/>
              <a:t>TABULKA</a:t>
            </a:r>
            <a:br>
              <a:rPr lang="cs-CZ" dirty="0"/>
            </a:br>
            <a:r>
              <a:rPr lang="cs-CZ" dirty="0"/>
              <a:t>PRVKŮ</a:t>
            </a:r>
            <a:endParaRPr dirty="0"/>
          </a:p>
        </p:txBody>
      </p:sp>
      <p:sp>
        <p:nvSpPr>
          <p:cNvPr id="478" name="Google Shape;478;p27"/>
          <p:cNvSpPr txBox="1">
            <a:spLocks noGrp="1"/>
          </p:cNvSpPr>
          <p:nvPr>
            <p:ph type="subTitle" idx="1"/>
          </p:nvPr>
        </p:nvSpPr>
        <p:spPr>
          <a:xfrm>
            <a:off x="720000" y="3387619"/>
            <a:ext cx="2350500" cy="73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-CZ" dirty="0"/>
              <a:t>Šícha Václav</a:t>
            </a:r>
            <a:endParaRPr dirty="0"/>
          </a:p>
        </p:txBody>
      </p:sp>
      <p:pic>
        <p:nvPicPr>
          <p:cNvPr id="3" name="Obrázek 2">
            <a:extLst>
              <a:ext uri="{FF2B5EF4-FFF2-40B4-BE49-F238E27FC236}">
                <a16:creationId xmlns:a16="http://schemas.microsoft.com/office/drawing/2014/main" id="{D75ACC72-025F-F764-5910-2F14140F5A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1413" y="1368750"/>
            <a:ext cx="2406000" cy="2406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28"/>
          <p:cNvSpPr txBox="1">
            <a:spLocks noGrp="1"/>
          </p:cNvSpPr>
          <p:nvPr>
            <p:ph type="title"/>
          </p:nvPr>
        </p:nvSpPr>
        <p:spPr>
          <a:xfrm>
            <a:off x="325989" y="532566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-CZ" dirty="0"/>
              <a:t>Popis některých funkcí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68" name="Google Shape;668;p28"/>
          <p:cNvSpPr txBox="1"/>
          <p:nvPr/>
        </p:nvSpPr>
        <p:spPr>
          <a:xfrm>
            <a:off x="1035957" y="4248250"/>
            <a:ext cx="7704000" cy="1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1CB368C8-7030-9A1D-ED34-551AEB7FAF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7945" y="0"/>
            <a:ext cx="296650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9182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28"/>
          <p:cNvSpPr txBox="1">
            <a:spLocks noGrp="1"/>
          </p:cNvSpPr>
          <p:nvPr>
            <p:ph type="title"/>
          </p:nvPr>
        </p:nvSpPr>
        <p:spPr>
          <a:xfrm>
            <a:off x="175260" y="42060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-CZ" dirty="0"/>
              <a:t>Popis </a:t>
            </a:r>
            <a:r>
              <a:rPr lang="cs-CZ" dirty="0" err="1"/>
              <a:t>int</a:t>
            </a:r>
            <a:r>
              <a:rPr lang="cs-CZ" dirty="0"/>
              <a:t> </a:t>
            </a:r>
            <a:r>
              <a:rPr lang="cs-CZ" dirty="0" err="1"/>
              <a:t>main</a:t>
            </a:r>
            <a:r>
              <a:rPr lang="cs-CZ" dirty="0"/>
              <a:t>()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68" name="Google Shape;668;p28"/>
          <p:cNvSpPr txBox="1"/>
          <p:nvPr/>
        </p:nvSpPr>
        <p:spPr>
          <a:xfrm>
            <a:off x="1035957" y="4248250"/>
            <a:ext cx="7704000" cy="1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" name="Obrázek 5">
            <a:extLst>
              <a:ext uri="{FF2B5EF4-FFF2-40B4-BE49-F238E27FC236}">
                <a16:creationId xmlns:a16="http://schemas.microsoft.com/office/drawing/2014/main" id="{FE537257-41FF-F633-89F3-5BDF1A0FD7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260" y="1259656"/>
            <a:ext cx="4613956" cy="2624187"/>
          </a:xfrm>
          <a:prstGeom prst="rect">
            <a:avLst/>
          </a:prstGeom>
        </p:spPr>
      </p:pic>
      <p:pic>
        <p:nvPicPr>
          <p:cNvPr id="8" name="Obrázek 7">
            <a:extLst>
              <a:ext uri="{FF2B5EF4-FFF2-40B4-BE49-F238E27FC236}">
                <a16:creationId xmlns:a16="http://schemas.microsoft.com/office/drawing/2014/main" id="{7E936ED6-623E-A592-403E-2E65E43BC3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3338" y="726950"/>
            <a:ext cx="4860662" cy="418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4967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ovéPole 1">
            <a:extLst>
              <a:ext uri="{FF2B5EF4-FFF2-40B4-BE49-F238E27FC236}">
                <a16:creationId xmlns:a16="http://schemas.microsoft.com/office/drawing/2014/main" id="{33AB19A6-4C39-60E1-CE92-1B7B897EB51C}"/>
              </a:ext>
            </a:extLst>
          </p:cNvPr>
          <p:cNvSpPr txBox="1"/>
          <p:nvPr/>
        </p:nvSpPr>
        <p:spPr>
          <a:xfrm>
            <a:off x="1580243" y="696686"/>
            <a:ext cx="598351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4000" b="1" dirty="0">
                <a:solidFill>
                  <a:schemeClr val="tx1"/>
                </a:solidFill>
              </a:rPr>
              <a:t>DĚKUJI ZA POZORNOST</a:t>
            </a:r>
          </a:p>
        </p:txBody>
      </p:sp>
      <p:pic>
        <p:nvPicPr>
          <p:cNvPr id="1026" name="Picture 2" descr="Github Logo - Free social media icons">
            <a:extLst>
              <a:ext uri="{FF2B5EF4-FFF2-40B4-BE49-F238E27FC236}">
                <a16:creationId xmlns:a16="http://schemas.microsoft.com/office/drawing/2014/main" id="{18B94E8D-23F4-9382-0311-AEE1664570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4552" y="2378032"/>
            <a:ext cx="387433" cy="387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ovéPole 2">
            <a:extLst>
              <a:ext uri="{FF2B5EF4-FFF2-40B4-BE49-F238E27FC236}">
                <a16:creationId xmlns:a16="http://schemas.microsoft.com/office/drawing/2014/main" id="{8855138B-E75E-4694-F470-63358B0DDB2E}"/>
              </a:ext>
            </a:extLst>
          </p:cNvPr>
          <p:cNvSpPr txBox="1"/>
          <p:nvPr/>
        </p:nvSpPr>
        <p:spPr>
          <a:xfrm>
            <a:off x="1817913" y="2417861"/>
            <a:ext cx="55081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dirty="0">
                <a:solidFill>
                  <a:schemeClr val="tx1"/>
                </a:solidFill>
                <a:hlinkClick r:id="rId3"/>
              </a:rPr>
              <a:t>odkaz na </a:t>
            </a:r>
            <a:r>
              <a:rPr lang="cs-CZ" dirty="0" err="1">
                <a:solidFill>
                  <a:schemeClr val="tx1"/>
                </a:solidFill>
                <a:hlinkClick r:id="rId3"/>
              </a:rPr>
              <a:t>repozitář</a:t>
            </a:r>
            <a:endParaRPr lang="cs-CZ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79346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28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-CZ" dirty="0"/>
              <a:t>Seznámení s Programem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67" name="Google Shape;667;p28"/>
          <p:cNvSpPr txBox="1">
            <a:spLocks noGrp="1"/>
          </p:cNvSpPr>
          <p:nvPr>
            <p:ph type="body" idx="1"/>
          </p:nvPr>
        </p:nvSpPr>
        <p:spPr>
          <a:xfrm>
            <a:off x="720000" y="1126111"/>
            <a:ext cx="7890600" cy="314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cs-CZ" sz="1400" b="1" dirty="0"/>
              <a:t>Program je určený k výuce chemie a okrajově i molekulární fyziky. </a:t>
            </a:r>
            <a:endParaRPr sz="1400" b="1" dirty="0"/>
          </a:p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endParaRPr lang="cs-CZ" sz="1400" b="1" dirty="0"/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cs-CZ" b="1" dirty="0"/>
              <a:t>Uživatelům umožňuje:</a:t>
            </a:r>
          </a:p>
          <a:p>
            <a:pPr marL="171450" indent="-171450">
              <a:spcAft>
                <a:spcPts val="1600"/>
              </a:spcAft>
            </a:pPr>
            <a:r>
              <a:rPr lang="cs-CZ" dirty="0"/>
              <a:t>procházet prvky v periodické tabulce</a:t>
            </a:r>
          </a:p>
          <a:p>
            <a:pPr marL="171450" indent="-171450">
              <a:spcAft>
                <a:spcPts val="1600"/>
              </a:spcAft>
            </a:pPr>
            <a:r>
              <a:rPr lang="cs-CZ" dirty="0"/>
              <a:t>získávat detailní informace o jednotlivých prvcích</a:t>
            </a:r>
          </a:p>
          <a:p>
            <a:pPr marL="171450" indent="-171450">
              <a:spcAft>
                <a:spcPts val="1600"/>
              </a:spcAft>
            </a:pPr>
            <a:r>
              <a:rPr lang="cs-CZ" dirty="0"/>
              <a:t>provádět výpočty molekulární hmotnosti zadaných molekul</a:t>
            </a:r>
          </a:p>
          <a:p>
            <a:pPr marL="171450" indent="-171450">
              <a:spcAft>
                <a:spcPts val="1600"/>
              </a:spcAft>
            </a:pPr>
            <a:r>
              <a:rPr lang="cs-CZ" dirty="0"/>
              <a:t>Výsledky výpočtů lze uložit pro pozdější použití</a:t>
            </a:r>
          </a:p>
          <a:p>
            <a:pPr marL="171450" indent="-171450">
              <a:spcAft>
                <a:spcPts val="1600"/>
              </a:spcAft>
            </a:pPr>
            <a:r>
              <a:rPr lang="cs-CZ" dirty="0"/>
              <a:t>Procházet různé režimy zobrazení.</a:t>
            </a:r>
            <a:endParaRPr dirty="0"/>
          </a:p>
        </p:txBody>
      </p:sp>
      <p:sp>
        <p:nvSpPr>
          <p:cNvPr id="668" name="Google Shape;668;p28"/>
          <p:cNvSpPr txBox="1"/>
          <p:nvPr/>
        </p:nvSpPr>
        <p:spPr>
          <a:xfrm>
            <a:off x="1035957" y="4248250"/>
            <a:ext cx="7704000" cy="1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28"/>
          <p:cNvSpPr txBox="1">
            <a:spLocks noGrp="1"/>
          </p:cNvSpPr>
          <p:nvPr>
            <p:ph type="title"/>
          </p:nvPr>
        </p:nvSpPr>
        <p:spPr>
          <a:xfrm>
            <a:off x="415200" y="14351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-CZ" dirty="0"/>
              <a:t>Ovládání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aphicFrame>
        <p:nvGraphicFramePr>
          <p:cNvPr id="5" name="Tabulka 4">
            <a:extLst>
              <a:ext uri="{FF2B5EF4-FFF2-40B4-BE49-F238E27FC236}">
                <a16:creationId xmlns:a16="http://schemas.microsoft.com/office/drawing/2014/main" id="{1B46FDE1-986B-4F4C-7019-1CB21CDD51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2460515"/>
              </p:ext>
            </p:extLst>
          </p:nvPr>
        </p:nvGraphicFramePr>
        <p:xfrm>
          <a:off x="780142" y="716211"/>
          <a:ext cx="7583715" cy="4023360"/>
        </p:xfrm>
        <a:graphic>
          <a:graphicData uri="http://schemas.openxmlformats.org/drawingml/2006/table">
            <a:tbl>
              <a:tblPr firstRow="1" bandRow="1">
                <a:tableStyleId>{65ADAA8E-1747-439D-8D4A-DAD2C5A6D801}</a:tableStyleId>
              </a:tblPr>
              <a:tblGrid>
                <a:gridCol w="3769152">
                  <a:extLst>
                    <a:ext uri="{9D8B030D-6E8A-4147-A177-3AD203B41FA5}">
                      <a16:colId xmlns:a16="http://schemas.microsoft.com/office/drawing/2014/main" val="262190198"/>
                    </a:ext>
                  </a:extLst>
                </a:gridCol>
                <a:gridCol w="3814563">
                  <a:extLst>
                    <a:ext uri="{9D8B030D-6E8A-4147-A177-3AD203B41FA5}">
                      <a16:colId xmlns:a16="http://schemas.microsoft.com/office/drawing/2014/main" val="3094604978"/>
                    </a:ext>
                  </a:extLst>
                </a:gridCol>
              </a:tblGrid>
              <a:tr h="303205">
                <a:tc>
                  <a:txBody>
                    <a:bodyPr/>
                    <a:lstStyle/>
                    <a:p>
                      <a:pPr algn="ctr"/>
                      <a:r>
                        <a:rPr lang="cs-CZ" sz="1600" b="1" dirty="0">
                          <a:solidFill>
                            <a:schemeClr val="tx1"/>
                          </a:solidFill>
                        </a:rPr>
                        <a:t>Funkce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1600" b="1" dirty="0">
                          <a:solidFill>
                            <a:schemeClr val="tx1"/>
                          </a:solidFill>
                        </a:rPr>
                        <a:t>Klávesa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51906856"/>
                  </a:ext>
                </a:extLst>
              </a:tr>
              <a:tr h="303205">
                <a:tc>
                  <a:txBody>
                    <a:bodyPr/>
                    <a:lstStyle/>
                    <a:p>
                      <a:pPr algn="ctr"/>
                      <a:r>
                        <a:rPr lang="cs-CZ" dirty="0">
                          <a:solidFill>
                            <a:schemeClr val="tx1"/>
                          </a:solidFill>
                        </a:rPr>
                        <a:t>Procházení tabulky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Šipky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 (Up, Down, Left, Right)</a:t>
                      </a:r>
                      <a:endParaRPr lang="cs-CZ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40989013"/>
                  </a:ext>
                </a:extLst>
              </a:tr>
              <a:tr h="303205">
                <a:tc>
                  <a:txBody>
                    <a:bodyPr/>
                    <a:lstStyle/>
                    <a:p>
                      <a:pPr algn="ctr"/>
                      <a:r>
                        <a:rPr lang="cs-CZ" dirty="0">
                          <a:solidFill>
                            <a:schemeClr val="tx1"/>
                          </a:solidFill>
                        </a:rPr>
                        <a:t>Zobrazení podrobností k prvku 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>
                          <a:solidFill>
                            <a:schemeClr val="tx1"/>
                          </a:solidFill>
                        </a:rPr>
                        <a:t>Enter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77245269"/>
                  </a:ext>
                </a:extLst>
              </a:tr>
              <a:tr h="303205">
                <a:tc>
                  <a:txBody>
                    <a:bodyPr/>
                    <a:lstStyle/>
                    <a:p>
                      <a:pPr algn="ctr"/>
                      <a:r>
                        <a:rPr lang="cs-CZ" dirty="0">
                          <a:solidFill>
                            <a:schemeClr val="tx1"/>
                          </a:solidFill>
                        </a:rPr>
                        <a:t>Další režim 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 err="1">
                          <a:solidFill>
                            <a:schemeClr val="tx1"/>
                          </a:solidFill>
                        </a:rPr>
                        <a:t>Page</a:t>
                      </a:r>
                      <a:r>
                        <a:rPr lang="cs-CZ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cs-CZ" dirty="0" err="1">
                          <a:solidFill>
                            <a:schemeClr val="tx1"/>
                          </a:solidFill>
                        </a:rPr>
                        <a:t>down</a:t>
                      </a:r>
                      <a:endParaRPr lang="cs-CZ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36588726"/>
                  </a:ext>
                </a:extLst>
              </a:tr>
              <a:tr h="303205">
                <a:tc>
                  <a:txBody>
                    <a:bodyPr/>
                    <a:lstStyle/>
                    <a:p>
                      <a:pPr algn="ctr"/>
                      <a:r>
                        <a:rPr lang="cs-CZ" dirty="0">
                          <a:solidFill>
                            <a:schemeClr val="tx1"/>
                          </a:solidFill>
                        </a:rPr>
                        <a:t>Předchozí režim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 err="1">
                          <a:solidFill>
                            <a:schemeClr val="tx1"/>
                          </a:solidFill>
                        </a:rPr>
                        <a:t>Page</a:t>
                      </a:r>
                      <a:r>
                        <a:rPr lang="cs-CZ" dirty="0">
                          <a:solidFill>
                            <a:schemeClr val="tx1"/>
                          </a:solidFill>
                        </a:rPr>
                        <a:t> up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27268814"/>
                  </a:ext>
                </a:extLst>
              </a:tr>
              <a:tr h="303205">
                <a:tc>
                  <a:txBody>
                    <a:bodyPr/>
                    <a:lstStyle/>
                    <a:p>
                      <a:pPr algn="ctr"/>
                      <a:r>
                        <a:rPr lang="cs-CZ" dirty="0">
                          <a:solidFill>
                            <a:schemeClr val="tx1"/>
                          </a:solidFill>
                        </a:rPr>
                        <a:t>Výpočet molekulární hmotnost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 err="1">
                          <a:solidFill>
                            <a:schemeClr val="tx1"/>
                          </a:solidFill>
                        </a:rPr>
                        <a:t>Home</a:t>
                      </a:r>
                      <a:endParaRPr lang="cs-CZ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08034133"/>
                  </a:ext>
                </a:extLst>
              </a:tr>
              <a:tr h="423656">
                <a:tc>
                  <a:txBody>
                    <a:bodyPr/>
                    <a:lstStyle/>
                    <a:p>
                      <a:pPr algn="ctr"/>
                      <a:r>
                        <a:rPr lang="cs-CZ" dirty="0">
                          <a:solidFill>
                            <a:schemeClr val="tx1"/>
                          </a:solidFill>
                        </a:rPr>
                        <a:t>Přidat prvek do výpočtu molekulární hmotnosti 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>
                          <a:solidFill>
                            <a:schemeClr val="tx1"/>
                          </a:solidFill>
                        </a:rPr>
                        <a:t>Insert 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64032074"/>
                  </a:ext>
                </a:extLst>
              </a:tr>
              <a:tr h="303205">
                <a:tc>
                  <a:txBody>
                    <a:bodyPr/>
                    <a:lstStyle/>
                    <a:p>
                      <a:pPr algn="ctr"/>
                      <a:r>
                        <a:rPr lang="cs-CZ" dirty="0">
                          <a:solidFill>
                            <a:schemeClr val="tx1"/>
                          </a:solidFill>
                        </a:rPr>
                        <a:t>Návrat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 err="1">
                          <a:solidFill>
                            <a:schemeClr val="tx1"/>
                          </a:solidFill>
                        </a:rPr>
                        <a:t>Backspace</a:t>
                      </a:r>
                      <a:endParaRPr lang="cs-CZ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95780306"/>
                  </a:ext>
                </a:extLst>
              </a:tr>
              <a:tr h="423656">
                <a:tc>
                  <a:txBody>
                    <a:bodyPr/>
                    <a:lstStyle/>
                    <a:p>
                      <a:pPr algn="ctr"/>
                      <a:r>
                        <a:rPr lang="cs-CZ" dirty="0">
                          <a:solidFill>
                            <a:schemeClr val="tx1"/>
                          </a:solidFill>
                        </a:rPr>
                        <a:t>Uložit výsledek (pouze v režimu výpočtu molekulární hmotnosti).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>
                          <a:solidFill>
                            <a:schemeClr val="tx1"/>
                          </a:solidFill>
                        </a:rPr>
                        <a:t>Insert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94312814"/>
                  </a:ext>
                </a:extLst>
              </a:tr>
              <a:tr h="423656">
                <a:tc>
                  <a:txBody>
                    <a:bodyPr/>
                    <a:lstStyle/>
                    <a:p>
                      <a:pPr algn="ctr"/>
                      <a:r>
                        <a:rPr lang="cs-CZ" dirty="0">
                          <a:solidFill>
                            <a:schemeClr val="tx1"/>
                          </a:solidFill>
                        </a:rPr>
                        <a:t>Vynulovat výsledek (pouze v režimu výpočtu molekulární hmotnosti).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 err="1">
                          <a:solidFill>
                            <a:schemeClr val="tx1"/>
                          </a:solidFill>
                        </a:rPr>
                        <a:t>Delete</a:t>
                      </a:r>
                      <a:endParaRPr lang="cs-CZ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34207859"/>
                  </a:ext>
                </a:extLst>
              </a:tr>
              <a:tr h="303205">
                <a:tc>
                  <a:txBody>
                    <a:bodyPr/>
                    <a:lstStyle/>
                    <a:p>
                      <a:pPr algn="ctr"/>
                      <a:r>
                        <a:rPr lang="cs-CZ" dirty="0">
                          <a:solidFill>
                            <a:schemeClr val="tx1"/>
                          </a:solidFill>
                        </a:rPr>
                        <a:t>Konec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>
                          <a:solidFill>
                            <a:schemeClr val="tx1"/>
                          </a:solidFill>
                        </a:rPr>
                        <a:t>ESC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86502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753615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28"/>
          <p:cNvSpPr txBox="1">
            <a:spLocks noGrp="1"/>
          </p:cNvSpPr>
          <p:nvPr>
            <p:ph type="title"/>
          </p:nvPr>
        </p:nvSpPr>
        <p:spPr>
          <a:xfrm>
            <a:off x="357143" y="249714"/>
            <a:ext cx="1133349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-CZ" dirty="0"/>
              <a:t>Použití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" name="Obrázek 2">
            <a:extLst>
              <a:ext uri="{FF2B5EF4-FFF2-40B4-BE49-F238E27FC236}">
                <a16:creationId xmlns:a16="http://schemas.microsoft.com/office/drawing/2014/main" id="{B3288DD6-5C22-4856-6336-F168582B50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8820" y="887660"/>
            <a:ext cx="5846359" cy="3360590"/>
          </a:xfrm>
          <a:prstGeom prst="rect">
            <a:avLst/>
          </a:prstGeom>
        </p:spPr>
      </p:pic>
      <p:cxnSp>
        <p:nvCxnSpPr>
          <p:cNvPr id="5" name="Přímá spojnice se šipkou 4">
            <a:extLst>
              <a:ext uri="{FF2B5EF4-FFF2-40B4-BE49-F238E27FC236}">
                <a16:creationId xmlns:a16="http://schemas.microsoft.com/office/drawing/2014/main" id="{A84F7D8A-F216-002C-27E7-A9CB1CBB42D0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1441338" y="1509485"/>
            <a:ext cx="612314" cy="139433"/>
          </a:xfrm>
          <a:prstGeom prst="straightConnector1">
            <a:avLst/>
          </a:prstGeom>
          <a:ln w="25400"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ovéPole 5">
            <a:extLst>
              <a:ext uri="{FF2B5EF4-FFF2-40B4-BE49-F238E27FC236}">
                <a16:creationId xmlns:a16="http://schemas.microsoft.com/office/drawing/2014/main" id="{28E60E98-7F2B-B3C2-0CF6-448D43B6B549}"/>
              </a:ext>
            </a:extLst>
          </p:cNvPr>
          <p:cNvSpPr txBox="1"/>
          <p:nvPr/>
        </p:nvSpPr>
        <p:spPr>
          <a:xfrm>
            <a:off x="-367139" y="1247875"/>
            <a:ext cx="18084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cs-CZ" b="1" dirty="0">
                <a:solidFill>
                  <a:schemeClr val="tx1"/>
                </a:solidFill>
              </a:rPr>
              <a:t>Kurzor</a:t>
            </a:r>
          </a:p>
          <a:p>
            <a:pPr algn="r"/>
            <a:r>
              <a:rPr lang="cs-CZ" b="1" dirty="0">
                <a:solidFill>
                  <a:schemeClr val="tx1"/>
                </a:solidFill>
              </a:rPr>
              <a:t>Posun šipkami</a:t>
            </a:r>
          </a:p>
        </p:txBody>
      </p:sp>
      <p:cxnSp>
        <p:nvCxnSpPr>
          <p:cNvPr id="9" name="Přímá spojnice se šipkou 8">
            <a:extLst>
              <a:ext uri="{FF2B5EF4-FFF2-40B4-BE49-F238E27FC236}">
                <a16:creationId xmlns:a16="http://schemas.microsoft.com/office/drawing/2014/main" id="{61C6E17B-8DB4-3222-C5C1-EE77EC220D64}"/>
              </a:ext>
            </a:extLst>
          </p:cNvPr>
          <p:cNvCxnSpPr>
            <a:cxnSpLocks/>
            <a:stCxn id="10" idx="3"/>
          </p:cNvCxnSpPr>
          <p:nvPr/>
        </p:nvCxnSpPr>
        <p:spPr>
          <a:xfrm flipV="1">
            <a:off x="1308280" y="3686629"/>
            <a:ext cx="455206" cy="208996"/>
          </a:xfrm>
          <a:prstGeom prst="straightConnector1">
            <a:avLst/>
          </a:prstGeom>
          <a:ln w="25400"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ovéPole 9">
            <a:extLst>
              <a:ext uri="{FF2B5EF4-FFF2-40B4-BE49-F238E27FC236}">
                <a16:creationId xmlns:a16="http://schemas.microsoft.com/office/drawing/2014/main" id="{8876BC1E-B5F9-1156-8E05-C4D9FE8F05F9}"/>
              </a:ext>
            </a:extLst>
          </p:cNvPr>
          <p:cNvSpPr txBox="1"/>
          <p:nvPr/>
        </p:nvSpPr>
        <p:spPr>
          <a:xfrm>
            <a:off x="-500197" y="3741736"/>
            <a:ext cx="18084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cs-CZ" b="1" dirty="0">
                <a:solidFill>
                  <a:schemeClr val="tx1"/>
                </a:solidFill>
              </a:rPr>
              <a:t>Nápověda</a:t>
            </a:r>
          </a:p>
        </p:txBody>
      </p:sp>
      <p:cxnSp>
        <p:nvCxnSpPr>
          <p:cNvPr id="14" name="Přímá spojnice se šipkou 13">
            <a:extLst>
              <a:ext uri="{FF2B5EF4-FFF2-40B4-BE49-F238E27FC236}">
                <a16:creationId xmlns:a16="http://schemas.microsoft.com/office/drawing/2014/main" id="{E3B5C1BE-1AC0-1AC5-80CE-173B0D3C74C8}"/>
              </a:ext>
            </a:extLst>
          </p:cNvPr>
          <p:cNvCxnSpPr>
            <a:cxnSpLocks/>
            <a:stCxn id="18" idx="0"/>
          </p:cNvCxnSpPr>
          <p:nvPr/>
        </p:nvCxnSpPr>
        <p:spPr>
          <a:xfrm flipV="1">
            <a:off x="4639456" y="4114800"/>
            <a:ext cx="0" cy="413010"/>
          </a:xfrm>
          <a:prstGeom prst="straightConnector1">
            <a:avLst/>
          </a:prstGeom>
          <a:ln w="25400"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ovéPole 17">
            <a:extLst>
              <a:ext uri="{FF2B5EF4-FFF2-40B4-BE49-F238E27FC236}">
                <a16:creationId xmlns:a16="http://schemas.microsoft.com/office/drawing/2014/main" id="{5425E6DE-6CD2-AB96-7B0E-73927CF265DD}"/>
              </a:ext>
            </a:extLst>
          </p:cNvPr>
          <p:cNvSpPr txBox="1"/>
          <p:nvPr/>
        </p:nvSpPr>
        <p:spPr>
          <a:xfrm>
            <a:off x="949199" y="4527810"/>
            <a:ext cx="73805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b="1" dirty="0">
                <a:solidFill>
                  <a:schemeClr val="tx1"/>
                </a:solidFill>
              </a:rPr>
              <a:t>Stisknutím klávesy Insert přidáte do výpočtu jeden atom vybraného prvku. Potřebujete-li například zadat molekulu O₂, vyberete kyslík a stisknete Insert dvakrát.</a:t>
            </a:r>
          </a:p>
        </p:txBody>
      </p:sp>
      <p:cxnSp>
        <p:nvCxnSpPr>
          <p:cNvPr id="22" name="Přímá spojnice se šipkou 21">
            <a:extLst>
              <a:ext uri="{FF2B5EF4-FFF2-40B4-BE49-F238E27FC236}">
                <a16:creationId xmlns:a16="http://schemas.microsoft.com/office/drawing/2014/main" id="{6B4B8668-7D03-B5DF-D18F-0A70AE49DDAC}"/>
              </a:ext>
            </a:extLst>
          </p:cNvPr>
          <p:cNvCxnSpPr>
            <a:cxnSpLocks/>
            <a:endCxn id="23" idx="1"/>
          </p:cNvCxnSpPr>
          <p:nvPr/>
        </p:nvCxnSpPr>
        <p:spPr>
          <a:xfrm flipV="1">
            <a:off x="6318354" y="3701877"/>
            <a:ext cx="1390621" cy="193747"/>
          </a:xfrm>
          <a:prstGeom prst="straightConnector1">
            <a:avLst/>
          </a:prstGeom>
          <a:ln w="25400"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ovéPole 22">
            <a:extLst>
              <a:ext uri="{FF2B5EF4-FFF2-40B4-BE49-F238E27FC236}">
                <a16:creationId xmlns:a16="http://schemas.microsoft.com/office/drawing/2014/main" id="{4839D280-AD0A-6B92-0560-0F279F6EDDB0}"/>
              </a:ext>
            </a:extLst>
          </p:cNvPr>
          <p:cNvSpPr txBox="1"/>
          <p:nvPr/>
        </p:nvSpPr>
        <p:spPr>
          <a:xfrm>
            <a:off x="7708975" y="3547988"/>
            <a:ext cx="18084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b="1" dirty="0">
                <a:solidFill>
                  <a:schemeClr val="tx1"/>
                </a:solidFill>
              </a:rPr>
              <a:t>Aktuální režim</a:t>
            </a:r>
          </a:p>
        </p:txBody>
      </p:sp>
      <p:cxnSp>
        <p:nvCxnSpPr>
          <p:cNvPr id="27" name="Přímá spojnice se šipkou 26">
            <a:extLst>
              <a:ext uri="{FF2B5EF4-FFF2-40B4-BE49-F238E27FC236}">
                <a16:creationId xmlns:a16="http://schemas.microsoft.com/office/drawing/2014/main" id="{41BD06F2-9ABB-7CDA-B5F4-42C353A9E50A}"/>
              </a:ext>
            </a:extLst>
          </p:cNvPr>
          <p:cNvCxnSpPr>
            <a:cxnSpLocks/>
            <a:stCxn id="28" idx="3"/>
          </p:cNvCxnSpPr>
          <p:nvPr/>
        </p:nvCxnSpPr>
        <p:spPr>
          <a:xfrm>
            <a:off x="3754175" y="447141"/>
            <a:ext cx="398100" cy="969429"/>
          </a:xfrm>
          <a:prstGeom prst="straightConnector1">
            <a:avLst/>
          </a:prstGeom>
          <a:ln w="25400"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ovéPole 27">
            <a:extLst>
              <a:ext uri="{FF2B5EF4-FFF2-40B4-BE49-F238E27FC236}">
                <a16:creationId xmlns:a16="http://schemas.microsoft.com/office/drawing/2014/main" id="{AE072E7B-A60D-3B04-1B8D-5338F6EF200D}"/>
              </a:ext>
            </a:extLst>
          </p:cNvPr>
          <p:cNvSpPr txBox="1"/>
          <p:nvPr/>
        </p:nvSpPr>
        <p:spPr>
          <a:xfrm>
            <a:off x="1945698" y="293252"/>
            <a:ext cx="18084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cs-CZ" b="1" dirty="0">
                <a:solidFill>
                  <a:schemeClr val="tx1"/>
                </a:solidFill>
              </a:rPr>
              <a:t>Základní informace</a:t>
            </a:r>
          </a:p>
        </p:txBody>
      </p:sp>
      <p:sp>
        <p:nvSpPr>
          <p:cNvPr id="31" name="TextovéPole 30">
            <a:extLst>
              <a:ext uri="{FF2B5EF4-FFF2-40B4-BE49-F238E27FC236}">
                <a16:creationId xmlns:a16="http://schemas.microsoft.com/office/drawing/2014/main" id="{F9B783EC-EA8C-E767-1227-FCE51761913F}"/>
              </a:ext>
            </a:extLst>
          </p:cNvPr>
          <p:cNvSpPr txBox="1"/>
          <p:nvPr/>
        </p:nvSpPr>
        <p:spPr>
          <a:xfrm>
            <a:off x="5201589" y="293252"/>
            <a:ext cx="18887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b="1" dirty="0">
                <a:solidFill>
                  <a:schemeClr val="tx1"/>
                </a:solidFill>
              </a:rPr>
              <a:t>Informace podle zvoleného režimu</a:t>
            </a:r>
          </a:p>
        </p:txBody>
      </p:sp>
      <p:cxnSp>
        <p:nvCxnSpPr>
          <p:cNvPr id="32" name="Přímá spojnice se šipkou 31">
            <a:extLst>
              <a:ext uri="{FF2B5EF4-FFF2-40B4-BE49-F238E27FC236}">
                <a16:creationId xmlns:a16="http://schemas.microsoft.com/office/drawing/2014/main" id="{0D51A795-DAC3-8DA3-B245-568294BE0D8D}"/>
              </a:ext>
            </a:extLst>
          </p:cNvPr>
          <p:cNvCxnSpPr>
            <a:cxnSpLocks/>
            <a:stCxn id="31" idx="1"/>
          </p:cNvCxnSpPr>
          <p:nvPr/>
        </p:nvCxnSpPr>
        <p:spPr>
          <a:xfrm flipH="1">
            <a:off x="4564552" y="554862"/>
            <a:ext cx="637037" cy="1094056"/>
          </a:xfrm>
          <a:prstGeom prst="straightConnector1">
            <a:avLst/>
          </a:prstGeom>
          <a:ln w="25400"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38119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28"/>
          <p:cNvSpPr txBox="1">
            <a:spLocks noGrp="1"/>
          </p:cNvSpPr>
          <p:nvPr>
            <p:ph type="title"/>
          </p:nvPr>
        </p:nvSpPr>
        <p:spPr>
          <a:xfrm>
            <a:off x="385464" y="30415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-CZ" dirty="0"/>
              <a:t>Hlavní obrazovka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7" name="2024-06-02 13-21-19">
            <a:hlinkClick r:id="" action="ppaction://media"/>
            <a:extLst>
              <a:ext uri="{FF2B5EF4-FFF2-40B4-BE49-F238E27FC236}">
                <a16:creationId xmlns:a16="http://schemas.microsoft.com/office/drawing/2014/main" id="{11EE32D1-E798-6643-EBCF-520160595A9B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439" end="5707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83200" y="876854"/>
            <a:ext cx="6777600" cy="381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060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688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28"/>
          <p:cNvSpPr txBox="1">
            <a:spLocks noGrp="1"/>
          </p:cNvSpPr>
          <p:nvPr>
            <p:ph type="title"/>
          </p:nvPr>
        </p:nvSpPr>
        <p:spPr>
          <a:xfrm>
            <a:off x="385464" y="30415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-CZ" dirty="0"/>
              <a:t>Detail prvku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2" name="2024-06-02 13-16-54">
            <a:hlinkClick r:id="" action="ppaction://media"/>
            <a:extLst>
              <a:ext uri="{FF2B5EF4-FFF2-40B4-BE49-F238E27FC236}">
                <a16:creationId xmlns:a16="http://schemas.microsoft.com/office/drawing/2014/main" id="{D49C88C7-5582-8A0E-4F0E-EC06CC9FD137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6804" end="3038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83200" y="876854"/>
            <a:ext cx="6777600" cy="381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393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4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28"/>
          <p:cNvSpPr txBox="1">
            <a:spLocks noGrp="1"/>
          </p:cNvSpPr>
          <p:nvPr>
            <p:ph type="title"/>
          </p:nvPr>
        </p:nvSpPr>
        <p:spPr>
          <a:xfrm>
            <a:off x="385464" y="30415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-CZ" dirty="0"/>
              <a:t>Výpočet molekulární hmotnosti</a:t>
            </a:r>
            <a:endParaRPr dirty="0"/>
          </a:p>
        </p:txBody>
      </p:sp>
      <p:pic>
        <p:nvPicPr>
          <p:cNvPr id="3" name="2024-06-02 13-33-57">
            <a:hlinkClick r:id="" action="ppaction://media"/>
            <a:extLst>
              <a:ext uri="{FF2B5EF4-FFF2-40B4-BE49-F238E27FC236}">
                <a16:creationId xmlns:a16="http://schemas.microsoft.com/office/drawing/2014/main" id="{7F0AB116-BFE2-B530-D094-B3E123C62619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282" end="4034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83200" y="876854"/>
            <a:ext cx="6777600" cy="381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260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73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28"/>
          <p:cNvSpPr txBox="1">
            <a:spLocks noGrp="1"/>
          </p:cNvSpPr>
          <p:nvPr>
            <p:ph type="title"/>
          </p:nvPr>
        </p:nvSpPr>
        <p:spPr>
          <a:xfrm>
            <a:off x="325989" y="532566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-CZ" dirty="0"/>
              <a:t>Popis některých funkcí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68" name="Google Shape;668;p28"/>
          <p:cNvSpPr txBox="1"/>
          <p:nvPr/>
        </p:nvSpPr>
        <p:spPr>
          <a:xfrm>
            <a:off x="1035957" y="4248250"/>
            <a:ext cx="7704000" cy="1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4" name="Tabulka 3">
            <a:extLst>
              <a:ext uri="{FF2B5EF4-FFF2-40B4-BE49-F238E27FC236}">
                <a16:creationId xmlns:a16="http://schemas.microsoft.com/office/drawing/2014/main" id="{25ED18F2-858F-06DC-2508-D988AD7B37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7313938"/>
              </p:ext>
            </p:extLst>
          </p:nvPr>
        </p:nvGraphicFramePr>
        <p:xfrm>
          <a:off x="203882" y="1642110"/>
          <a:ext cx="8736235" cy="1978010"/>
        </p:xfrm>
        <a:graphic>
          <a:graphicData uri="http://schemas.openxmlformats.org/drawingml/2006/table">
            <a:tbl>
              <a:tblPr firstRow="1" bandRow="1">
                <a:tableStyleId>{65ADAA8E-1747-439D-8D4A-DAD2C5A6D801}</a:tableStyleId>
              </a:tblPr>
              <a:tblGrid>
                <a:gridCol w="4341961">
                  <a:extLst>
                    <a:ext uri="{9D8B030D-6E8A-4147-A177-3AD203B41FA5}">
                      <a16:colId xmlns:a16="http://schemas.microsoft.com/office/drawing/2014/main" val="262190198"/>
                    </a:ext>
                  </a:extLst>
                </a:gridCol>
                <a:gridCol w="4394274">
                  <a:extLst>
                    <a:ext uri="{9D8B030D-6E8A-4147-A177-3AD203B41FA5}">
                      <a16:colId xmlns:a16="http://schemas.microsoft.com/office/drawing/2014/main" val="3094604978"/>
                    </a:ext>
                  </a:extLst>
                </a:gridCol>
              </a:tblGrid>
              <a:tr h="303205">
                <a:tc>
                  <a:txBody>
                    <a:bodyPr/>
                    <a:lstStyle/>
                    <a:p>
                      <a:pPr algn="ctr"/>
                      <a:r>
                        <a:rPr lang="cs-CZ" sz="1200" b="0" dirty="0" err="1">
                          <a:solidFill>
                            <a:schemeClr val="tx1"/>
                          </a:solidFill>
                        </a:rPr>
                        <a:t>void</a:t>
                      </a:r>
                      <a:r>
                        <a:rPr lang="cs-CZ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cs-CZ" sz="1200" b="0" dirty="0" err="1">
                          <a:solidFill>
                            <a:schemeClr val="tx1"/>
                          </a:solidFill>
                        </a:rPr>
                        <a:t>printLine</a:t>
                      </a:r>
                      <a:r>
                        <a:rPr lang="cs-CZ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cs-CZ" sz="1200" b="0" dirty="0" err="1">
                          <a:solidFill>
                            <a:schemeClr val="tx1"/>
                          </a:solidFill>
                        </a:rPr>
                        <a:t>int</a:t>
                      </a:r>
                      <a:r>
                        <a:rPr lang="cs-CZ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cs-CZ" sz="1200" b="0" dirty="0" err="1">
                          <a:solidFill>
                            <a:schemeClr val="tx1"/>
                          </a:solidFill>
                        </a:rPr>
                        <a:t>XOrigin</a:t>
                      </a:r>
                      <a:r>
                        <a:rPr lang="cs-CZ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cs-CZ" sz="1200" b="0" dirty="0" err="1">
                          <a:solidFill>
                            <a:schemeClr val="tx1"/>
                          </a:solidFill>
                        </a:rPr>
                        <a:t>int</a:t>
                      </a:r>
                      <a:r>
                        <a:rPr lang="cs-CZ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cs-CZ" sz="1200" b="0" dirty="0" err="1">
                          <a:solidFill>
                            <a:schemeClr val="tx1"/>
                          </a:solidFill>
                        </a:rPr>
                        <a:t>YOrigin</a:t>
                      </a:r>
                      <a:r>
                        <a:rPr lang="cs-CZ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cs-CZ" sz="1200" b="0" dirty="0" err="1">
                          <a:solidFill>
                            <a:schemeClr val="tx1"/>
                          </a:solidFill>
                        </a:rPr>
                        <a:t>char</a:t>
                      </a:r>
                      <a:r>
                        <a:rPr lang="cs-CZ" sz="1200" b="0" dirty="0">
                          <a:solidFill>
                            <a:schemeClr val="tx1"/>
                          </a:solidFill>
                        </a:rPr>
                        <a:t> *</a:t>
                      </a:r>
                      <a:r>
                        <a:rPr lang="cs-CZ" sz="1200" b="0" dirty="0" err="1">
                          <a:solidFill>
                            <a:schemeClr val="tx1"/>
                          </a:solidFill>
                        </a:rPr>
                        <a:t>format</a:t>
                      </a:r>
                      <a:r>
                        <a:rPr lang="cs-CZ" sz="1200" b="0" dirty="0">
                          <a:solidFill>
                            <a:schemeClr val="tx1"/>
                          </a:solidFill>
                        </a:rPr>
                        <a:t>, ...); 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1200" b="0" dirty="0">
                          <a:solidFill>
                            <a:schemeClr val="tx1"/>
                          </a:solidFill>
                        </a:rPr>
                        <a:t>Libovolný výpis na zvolené pozici. Využívá funkci </a:t>
                      </a:r>
                      <a:r>
                        <a:rPr lang="cs-CZ" sz="1200" b="0" dirty="0" err="1">
                          <a:solidFill>
                            <a:schemeClr val="tx1"/>
                          </a:solidFill>
                        </a:rPr>
                        <a:t>clearPreviousOutput</a:t>
                      </a:r>
                      <a:r>
                        <a:rPr lang="cs-CZ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cs-CZ" sz="1200" b="0" dirty="0" err="1">
                          <a:solidFill>
                            <a:schemeClr val="tx1"/>
                          </a:solidFill>
                        </a:rPr>
                        <a:t>int</a:t>
                      </a:r>
                      <a:r>
                        <a:rPr lang="cs-CZ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cs-CZ" sz="1200" b="0" dirty="0" err="1">
                          <a:solidFill>
                            <a:schemeClr val="tx1"/>
                          </a:solidFill>
                        </a:rPr>
                        <a:t>XOrigin</a:t>
                      </a:r>
                      <a:r>
                        <a:rPr lang="cs-CZ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cs-CZ" sz="1200" b="0" dirty="0" err="1">
                          <a:solidFill>
                            <a:schemeClr val="tx1"/>
                          </a:solidFill>
                        </a:rPr>
                        <a:t>int</a:t>
                      </a:r>
                      <a:r>
                        <a:rPr lang="cs-CZ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cs-CZ" sz="1200" b="0" dirty="0" err="1">
                          <a:solidFill>
                            <a:schemeClr val="tx1"/>
                          </a:solidFill>
                        </a:rPr>
                        <a:t>YOrigin</a:t>
                      </a:r>
                      <a:r>
                        <a:rPr lang="cs-CZ" sz="1200" b="0" dirty="0">
                          <a:solidFill>
                            <a:schemeClr val="tx1"/>
                          </a:solidFill>
                        </a:rPr>
                        <a:t>);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40989013"/>
                  </a:ext>
                </a:extLst>
              </a:tr>
              <a:tr h="303205">
                <a:tc>
                  <a:txBody>
                    <a:bodyPr/>
                    <a:lstStyle/>
                    <a:p>
                      <a:pPr algn="ctr"/>
                      <a:r>
                        <a:rPr lang="cs-CZ" sz="1200" b="0" dirty="0" err="1">
                          <a:solidFill>
                            <a:schemeClr val="tx1"/>
                          </a:solidFill>
                        </a:rPr>
                        <a:t>void</a:t>
                      </a:r>
                      <a:r>
                        <a:rPr lang="cs-CZ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cs-CZ" sz="1200" b="0" dirty="0" err="1">
                          <a:solidFill>
                            <a:schemeClr val="tx1"/>
                          </a:solidFill>
                        </a:rPr>
                        <a:t>updateOutput</a:t>
                      </a:r>
                      <a:r>
                        <a:rPr lang="cs-CZ" sz="1200" b="0" dirty="0">
                          <a:solidFill>
                            <a:schemeClr val="tx1"/>
                          </a:solidFill>
                        </a:rPr>
                        <a:t>();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1200" b="0" dirty="0">
                          <a:solidFill>
                            <a:schemeClr val="tx1"/>
                          </a:solidFill>
                        </a:rPr>
                        <a:t>Volána z </a:t>
                      </a:r>
                      <a:r>
                        <a:rPr lang="cs-CZ" sz="1200" b="0" dirty="0" err="1">
                          <a:solidFill>
                            <a:schemeClr val="tx1"/>
                          </a:solidFill>
                        </a:rPr>
                        <a:t>main.c</a:t>
                      </a:r>
                      <a:r>
                        <a:rPr lang="cs-CZ" sz="1200" b="0" dirty="0">
                          <a:solidFill>
                            <a:schemeClr val="tx1"/>
                          </a:solidFill>
                        </a:rPr>
                        <a:t>. Aktualizuje vypsaná data ke zvolenému prvku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77245269"/>
                  </a:ext>
                </a:extLst>
              </a:tr>
              <a:tr h="303205">
                <a:tc>
                  <a:txBody>
                    <a:bodyPr/>
                    <a:lstStyle/>
                    <a:p>
                      <a:pPr algn="ctr"/>
                      <a:r>
                        <a:rPr lang="cs-CZ" sz="120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int</a:t>
                      </a:r>
                      <a:r>
                        <a:rPr lang="cs-CZ" sz="12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cs-CZ" sz="120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saveOutput</a:t>
                      </a:r>
                      <a:r>
                        <a:rPr lang="cs-CZ" sz="12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()</a:t>
                      </a:r>
                      <a:r>
                        <a:rPr lang="en-US" sz="12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;</a:t>
                      </a:r>
                      <a:endParaRPr lang="cs-CZ" sz="1200" b="0" i="0" u="none" strike="noStrike" cap="none" dirty="0">
                        <a:solidFill>
                          <a:schemeClr val="tx1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Ulo</a:t>
                      </a:r>
                      <a:r>
                        <a:rPr lang="cs-CZ" sz="1200" b="0" dirty="0" err="1">
                          <a:solidFill>
                            <a:schemeClr val="tx1"/>
                          </a:solidFill>
                        </a:rPr>
                        <a:t>ží</a:t>
                      </a:r>
                      <a:r>
                        <a:rPr lang="cs-CZ" sz="1200" b="0" dirty="0">
                          <a:solidFill>
                            <a:schemeClr val="tx1"/>
                          </a:solidFill>
                        </a:rPr>
                        <a:t> poslední výstup do souboru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36588726"/>
                  </a:ext>
                </a:extLst>
              </a:tr>
              <a:tr h="303205">
                <a:tc>
                  <a:txBody>
                    <a:bodyPr/>
                    <a:lstStyle/>
                    <a:p>
                      <a:pPr algn="ctr"/>
                      <a:r>
                        <a:rPr lang="cs-CZ" sz="1200" b="0" dirty="0" err="1">
                          <a:solidFill>
                            <a:schemeClr val="tx1"/>
                          </a:solidFill>
                        </a:rPr>
                        <a:t>int</a:t>
                      </a:r>
                      <a:r>
                        <a:rPr lang="cs-CZ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cs-CZ" sz="1200" b="0" dirty="0" err="1">
                          <a:solidFill>
                            <a:schemeClr val="tx1"/>
                          </a:solidFill>
                        </a:rPr>
                        <a:t>keyDown</a:t>
                      </a:r>
                      <a:r>
                        <a:rPr lang="cs-CZ" sz="1200" b="0" dirty="0">
                          <a:solidFill>
                            <a:schemeClr val="tx1"/>
                          </a:solidFill>
                        </a:rPr>
                        <a:t>();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1200" b="0" dirty="0">
                          <a:solidFill>
                            <a:schemeClr val="tx1"/>
                          </a:solidFill>
                        </a:rPr>
                        <a:t>Převede kódy kláves na stavy 0 - 9. Také řídi výběr režimu. Vyvolává potvrzovací okno při stisku ESC 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27268814"/>
                  </a:ext>
                </a:extLst>
              </a:tr>
              <a:tr h="303205">
                <a:tc>
                  <a:txBody>
                    <a:bodyPr/>
                    <a:lstStyle/>
                    <a:p>
                      <a:pPr algn="ctr"/>
                      <a:r>
                        <a:rPr lang="cs-CZ" sz="1200" dirty="0" err="1">
                          <a:solidFill>
                            <a:schemeClr val="tx1"/>
                          </a:solidFill>
                        </a:rPr>
                        <a:t>int</a:t>
                      </a:r>
                      <a:r>
                        <a:rPr lang="cs-CZ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cs-CZ" sz="1200" dirty="0" err="1">
                          <a:solidFill>
                            <a:schemeClr val="tx1"/>
                          </a:solidFill>
                        </a:rPr>
                        <a:t>moveCursor</a:t>
                      </a:r>
                      <a:r>
                        <a:rPr lang="cs-CZ" sz="12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cs-CZ" sz="1200" dirty="0" err="1">
                          <a:solidFill>
                            <a:schemeClr val="tx1"/>
                          </a:solidFill>
                        </a:rPr>
                        <a:t>int</a:t>
                      </a:r>
                      <a:r>
                        <a:rPr lang="cs-CZ" sz="1200" dirty="0">
                          <a:solidFill>
                            <a:schemeClr val="tx1"/>
                          </a:solidFill>
                        </a:rPr>
                        <a:t> XX, </a:t>
                      </a:r>
                      <a:r>
                        <a:rPr lang="cs-CZ" sz="1200" dirty="0" err="1">
                          <a:solidFill>
                            <a:schemeClr val="tx1"/>
                          </a:solidFill>
                        </a:rPr>
                        <a:t>int</a:t>
                      </a:r>
                      <a:r>
                        <a:rPr lang="cs-CZ" sz="1200" dirty="0">
                          <a:solidFill>
                            <a:schemeClr val="tx1"/>
                          </a:solidFill>
                        </a:rPr>
                        <a:t> YY); </a:t>
                      </a:r>
                      <a:endParaRPr lang="cs-CZ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1200" dirty="0">
                          <a:solidFill>
                            <a:schemeClr val="tx1"/>
                          </a:solidFill>
                        </a:rPr>
                        <a:t>Řídí Posun kurzoru </a:t>
                      </a:r>
                      <a:endParaRPr lang="cs-CZ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045418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996113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28"/>
          <p:cNvSpPr txBox="1">
            <a:spLocks noGrp="1"/>
          </p:cNvSpPr>
          <p:nvPr>
            <p:ph type="title"/>
          </p:nvPr>
        </p:nvSpPr>
        <p:spPr>
          <a:xfrm>
            <a:off x="325989" y="532566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-CZ" dirty="0"/>
              <a:t>Popis některých funkcí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68" name="Google Shape;668;p28"/>
          <p:cNvSpPr txBox="1"/>
          <p:nvPr/>
        </p:nvSpPr>
        <p:spPr>
          <a:xfrm>
            <a:off x="1035957" y="4248250"/>
            <a:ext cx="7704000" cy="1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" name="Obrázek 1">
            <a:extLst>
              <a:ext uri="{FF2B5EF4-FFF2-40B4-BE49-F238E27FC236}">
                <a16:creationId xmlns:a16="http://schemas.microsoft.com/office/drawing/2014/main" id="{423A83D4-4E7E-FC39-0807-C69D47013B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245" y="1965907"/>
            <a:ext cx="3741744" cy="1211685"/>
          </a:xfrm>
          <a:prstGeom prst="rect">
            <a:avLst/>
          </a:prstGeom>
        </p:spPr>
      </p:pic>
      <p:pic>
        <p:nvPicPr>
          <p:cNvPr id="5" name="Obrázek 4">
            <a:extLst>
              <a:ext uri="{FF2B5EF4-FFF2-40B4-BE49-F238E27FC236}">
                <a16:creationId xmlns:a16="http://schemas.microsoft.com/office/drawing/2014/main" id="{D192F66A-D997-DCF0-1119-E4941DEF5C1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277" t="8043" r="7257" b="8071"/>
          <a:stretch/>
        </p:blipFill>
        <p:spPr>
          <a:xfrm>
            <a:off x="5352093" y="1421129"/>
            <a:ext cx="2540000" cy="2301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053863"/>
      </p:ext>
    </p:extLst>
  </p:cSld>
  <p:clrMapOvr>
    <a:masterClrMapping/>
  </p:clrMapOvr>
</p:sld>
</file>

<file path=ppt/theme/theme1.xml><?xml version="1.0" encoding="utf-8"?>
<a:theme xmlns:a="http://schemas.openxmlformats.org/drawingml/2006/main" name="Software Development Bussines Plan by Slidesgo">
  <a:themeElements>
    <a:clrScheme name="Simple Light">
      <a:dk1>
        <a:srgbClr val="CEF3F5"/>
      </a:dk1>
      <a:lt1>
        <a:srgbClr val="FFFFFF"/>
      </a:lt1>
      <a:dk2>
        <a:srgbClr val="0A1D42"/>
      </a:dk2>
      <a:lt2>
        <a:srgbClr val="29272C"/>
      </a:lt2>
      <a:accent1>
        <a:srgbClr val="C8AEF8"/>
      </a:accent1>
      <a:accent2>
        <a:srgbClr val="878FFF"/>
      </a:accent2>
      <a:accent3>
        <a:srgbClr val="9154F8"/>
      </a:accent3>
      <a:accent4>
        <a:srgbClr val="35C2DF"/>
      </a:accent4>
      <a:accent5>
        <a:srgbClr val="CA7BEB"/>
      </a:accent5>
      <a:accent6>
        <a:srgbClr val="972CB4"/>
      </a:accent6>
      <a:hlink>
        <a:srgbClr val="CEF3F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61</TotalTime>
  <Words>273</Words>
  <Application>Microsoft Office PowerPoint</Application>
  <PresentationFormat>Předvádění na obrazovce (16:9)</PresentationFormat>
  <Paragraphs>61</Paragraphs>
  <Slides>12</Slides>
  <Notes>11</Notes>
  <HiddenSlides>0</HiddenSlides>
  <MMClips>3</MMClips>
  <ScaleCrop>false</ScaleCrop>
  <HeadingPairs>
    <vt:vector size="6" baseType="variant">
      <vt:variant>
        <vt:lpstr>Použitá písma</vt:lpstr>
      </vt:variant>
      <vt:variant>
        <vt:i4>5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12</vt:i4>
      </vt:variant>
    </vt:vector>
  </HeadingPairs>
  <TitlesOfParts>
    <vt:vector size="18" baseType="lpstr">
      <vt:lpstr>Arial</vt:lpstr>
      <vt:lpstr>Livvic</vt:lpstr>
      <vt:lpstr>Oswald</vt:lpstr>
      <vt:lpstr>Roboto Condensed Light</vt:lpstr>
      <vt:lpstr>Roboto</vt:lpstr>
      <vt:lpstr>Software Development Bussines Plan by Slidesgo</vt:lpstr>
      <vt:lpstr>PERIODICKÁ  TABULKA PRVKŮ</vt:lpstr>
      <vt:lpstr>Seznámení s Programem </vt:lpstr>
      <vt:lpstr>Ovládání </vt:lpstr>
      <vt:lpstr>Použití </vt:lpstr>
      <vt:lpstr>Hlavní obrazovka </vt:lpstr>
      <vt:lpstr>Detail prvku </vt:lpstr>
      <vt:lpstr>Výpočet molekulární hmotnosti</vt:lpstr>
      <vt:lpstr>Popis některých funkcí </vt:lpstr>
      <vt:lpstr>Popis některých funkcí </vt:lpstr>
      <vt:lpstr>Popis některých funkcí </vt:lpstr>
      <vt:lpstr>Popis int main() </vt:lpstr>
      <vt:lpstr>Prezentace aplikace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Vašek Šícha</dc:creator>
  <cp:lastModifiedBy>Vašek Šícha</cp:lastModifiedBy>
  <cp:revision>7</cp:revision>
  <dcterms:modified xsi:type="dcterms:W3CDTF">2024-06-04T11:40:37Z</dcterms:modified>
</cp:coreProperties>
</file>